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4"/>
  </p:notesMasterIdLst>
  <p:handoutMasterIdLst>
    <p:handoutMasterId r:id="rId55"/>
  </p:handoutMasterIdLst>
  <p:sldIdLst>
    <p:sldId id="327" r:id="rId5"/>
    <p:sldId id="330" r:id="rId6"/>
    <p:sldId id="331" r:id="rId7"/>
    <p:sldId id="335" r:id="rId8"/>
    <p:sldId id="336" r:id="rId9"/>
    <p:sldId id="332" r:id="rId10"/>
    <p:sldId id="298" r:id="rId11"/>
    <p:sldId id="262" r:id="rId12"/>
    <p:sldId id="263" r:id="rId13"/>
    <p:sldId id="299" r:id="rId14"/>
    <p:sldId id="302" r:id="rId15"/>
    <p:sldId id="264" r:id="rId16"/>
    <p:sldId id="266" r:id="rId17"/>
    <p:sldId id="265" r:id="rId18"/>
    <p:sldId id="276" r:id="rId19"/>
    <p:sldId id="303" r:id="rId20"/>
    <p:sldId id="293" r:id="rId21"/>
    <p:sldId id="277" r:id="rId22"/>
    <p:sldId id="284" r:id="rId23"/>
    <p:sldId id="269" r:id="rId24"/>
    <p:sldId id="304" r:id="rId25"/>
    <p:sldId id="305" r:id="rId26"/>
    <p:sldId id="307" r:id="rId27"/>
    <p:sldId id="306" r:id="rId28"/>
    <p:sldId id="308" r:id="rId29"/>
    <p:sldId id="270" r:id="rId30"/>
    <p:sldId id="309" r:id="rId31"/>
    <p:sldId id="310" r:id="rId32"/>
    <p:sldId id="311" r:id="rId33"/>
    <p:sldId id="312" r:id="rId34"/>
    <p:sldId id="314" r:id="rId35"/>
    <p:sldId id="313" r:id="rId36"/>
    <p:sldId id="315" r:id="rId37"/>
    <p:sldId id="316" r:id="rId38"/>
    <p:sldId id="317" r:id="rId39"/>
    <p:sldId id="294" r:id="rId40"/>
    <p:sldId id="296" r:id="rId41"/>
    <p:sldId id="318" r:id="rId42"/>
    <p:sldId id="319" r:id="rId43"/>
    <p:sldId id="321" r:id="rId44"/>
    <p:sldId id="322" r:id="rId45"/>
    <p:sldId id="323" r:id="rId46"/>
    <p:sldId id="324" r:id="rId47"/>
    <p:sldId id="288" r:id="rId48"/>
    <p:sldId id="289" r:id="rId49"/>
    <p:sldId id="320" r:id="rId50"/>
    <p:sldId id="274" r:id="rId51"/>
    <p:sldId id="275" r:id="rId52"/>
    <p:sldId id="329" r:id="rId5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59" autoAdjust="0"/>
    <p:restoredTop sz="85174"/>
  </p:normalViewPr>
  <p:slideViewPr>
    <p:cSldViewPr snapToGrid="0" snapToObjects="1">
      <p:cViewPr varScale="1">
        <p:scale>
          <a:sx n="63" d="100"/>
          <a:sy n="63" d="100"/>
        </p:scale>
        <p:origin x="700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61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SDSuhas/spacex-notebooks" TargetMode="Externa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Suhas SD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08 sept 2024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707971" y="1567401"/>
            <a:ext cx="3484029" cy="4454761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600" dirty="0" smtClean="0">
                <a:solidFill>
                  <a:srgbClr val="1C7DDB"/>
                </a:solidFill>
                <a:latin typeface="Abadi"/>
              </a:rPr>
              <a:t>Start</a:t>
            </a:r>
            <a:endParaRPr lang="en-US" sz="16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1C7DDB"/>
                </a:solidFill>
                <a:latin typeface="Abadi"/>
              </a:rPr>
              <a:t>  |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1C7DDB"/>
                </a:solidFill>
                <a:latin typeface="Abadi"/>
              </a:rPr>
              <a:t>Identify API </a:t>
            </a:r>
            <a:r>
              <a:rPr lang="en-US" sz="1600" dirty="0" smtClean="0">
                <a:solidFill>
                  <a:srgbClr val="1C7DDB"/>
                </a:solidFill>
                <a:latin typeface="Abadi"/>
              </a:rPr>
              <a:t>Endpoints</a:t>
            </a:r>
            <a:endParaRPr lang="en-US" sz="16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1C7DDB"/>
                </a:solidFill>
                <a:latin typeface="Abadi"/>
              </a:rPr>
              <a:t>  V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1C7DDB"/>
                </a:solidFill>
                <a:latin typeface="Abadi"/>
              </a:rPr>
              <a:t>Make REST API Calls (GET Requests</a:t>
            </a:r>
            <a:r>
              <a:rPr lang="en-US" sz="1600" dirty="0" smtClean="0">
                <a:solidFill>
                  <a:srgbClr val="1C7DDB"/>
                </a:solidFill>
                <a:latin typeface="Abadi"/>
              </a:rPr>
              <a:t>)</a:t>
            </a:r>
            <a:endParaRPr lang="en-US" sz="16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1C7DDB"/>
                </a:solidFill>
                <a:latin typeface="Abadi"/>
              </a:rPr>
              <a:t>  V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1C7DDB"/>
                </a:solidFill>
                <a:latin typeface="Abadi"/>
              </a:rPr>
              <a:t>Retrieve Data (JSON Format</a:t>
            </a:r>
            <a:r>
              <a:rPr lang="en-US" sz="1600" dirty="0" smtClean="0">
                <a:solidFill>
                  <a:srgbClr val="1C7DDB"/>
                </a:solidFill>
                <a:latin typeface="Abadi"/>
              </a:rPr>
              <a:t>)</a:t>
            </a:r>
            <a:endParaRPr lang="en-US" sz="16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1C7DDB"/>
                </a:solidFill>
                <a:latin typeface="Abadi"/>
              </a:rPr>
              <a:t>  V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1C7DDB"/>
                </a:solidFill>
                <a:latin typeface="Abadi"/>
              </a:rPr>
              <a:t>Store Data (Local Files, Database</a:t>
            </a:r>
            <a:r>
              <a:rPr lang="en-US" sz="1600" dirty="0" smtClean="0">
                <a:solidFill>
                  <a:srgbClr val="1C7DDB"/>
                </a:solidFill>
                <a:latin typeface="Abadi"/>
              </a:rPr>
              <a:t>)</a:t>
            </a:r>
            <a:endParaRPr lang="en-US" sz="16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1600" dirty="0">
                <a:solidFill>
                  <a:srgbClr val="1C7DDB"/>
                </a:solidFill>
                <a:latin typeface="Abadi"/>
              </a:rPr>
              <a:t>  V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1C7DDB"/>
                </a:solidFill>
                <a:latin typeface="Abadi"/>
              </a:rPr>
              <a:t>End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770011" y="1848388"/>
            <a:ext cx="7937960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API Endpoint Identification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Endpoints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Selected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SpaceX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REST API endpoints for launch data.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Documentation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Referenced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SpaceX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API documentation for available endpoints.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REST API Calls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GET Requests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Used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GET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requests to retrieve launch records and rocket details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.</a:t>
            </a:r>
            <a:endParaRPr kumimoji="0" lang="en-US" alt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Authentication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Managed any required API keys or tokens.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Retrieval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Format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Collected data in JSON format.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Integration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Integrated data into the analysis environment.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Storage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Local Files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Saved retrieved data to local CSV or JSON files.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Database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Optionally imported data into a relational database for further analysis.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7861475" y="1574642"/>
            <a:ext cx="3424136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 smtClean="0">
                <a:solidFill>
                  <a:srgbClr val="1C7DDB"/>
                </a:solidFill>
                <a:latin typeface="Abadi"/>
              </a:rPr>
              <a:t>Start</a:t>
            </a: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  |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Identify Sites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  |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Use Scraping Tools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  |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Fetch &amp; Parse HTML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  |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Extract &amp; Store Data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  |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End</a:t>
            </a:r>
          </a:p>
        </p:txBody>
      </p:sp>
      <p:sp>
        <p:nvSpPr>
          <p:cNvPr id="7" name="Rectangle 2"/>
          <p:cNvSpPr>
            <a:spLocks noGrp="1" noChangeArrowheads="1"/>
          </p:cNvSpPr>
          <p:nvPr>
            <p:ph type="body" sz="half" idx="4294967295"/>
          </p:nvPr>
        </p:nvSpPr>
        <p:spPr bwMode="auto">
          <a:xfrm>
            <a:off x="922411" y="1969919"/>
            <a:ext cx="6799189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Identify Target Sites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Selected relevant websites and pages.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Scraping Tools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Used </a:t>
            </a:r>
            <a:r>
              <a:rPr kumimoji="0" lang="en-US" alt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BeautifulSoup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Scrapy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data extraction.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Extraction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Parsed HTML to extract needed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Store Data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Saved data in CSV/JSON formats.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645500" y="1768337"/>
            <a:ext cx="6543460" cy="4351338"/>
          </a:xfrm>
          <a:prstGeom prst="rect">
            <a:avLst/>
          </a:prstGeom>
        </p:spPr>
        <p:txBody>
          <a:bodyPr/>
          <a:lstStyle/>
          <a:p>
            <a:r>
              <a:rPr lang="en-US" sz="2400" b="1" dirty="0"/>
              <a:t>Data Processing Steps</a:t>
            </a:r>
            <a:endParaRPr lang="en-US" sz="2400" dirty="0"/>
          </a:p>
          <a:p>
            <a:r>
              <a:rPr lang="en-US" sz="2400" b="1" dirty="0"/>
              <a:t>Cleaned Data</a:t>
            </a:r>
            <a:r>
              <a:rPr lang="en-US" sz="2400" dirty="0"/>
              <a:t>: Addressed missing values and duplicates.</a:t>
            </a:r>
          </a:p>
          <a:p>
            <a:r>
              <a:rPr lang="en-US" sz="2400" b="1" dirty="0"/>
              <a:t>Transformed Data</a:t>
            </a:r>
            <a:r>
              <a:rPr lang="en-US" sz="2400" dirty="0"/>
              <a:t>: Standardized formats and normalized values.</a:t>
            </a:r>
          </a:p>
          <a:p>
            <a:r>
              <a:rPr lang="en-US" sz="2400" b="1" dirty="0"/>
              <a:t>Integrated Data</a:t>
            </a:r>
            <a:r>
              <a:rPr lang="en-US" sz="2400" dirty="0"/>
              <a:t>: Merged datasets and aligned schemas.</a:t>
            </a:r>
          </a:p>
          <a:p>
            <a:r>
              <a:rPr lang="en-US" sz="2400" b="1" dirty="0"/>
              <a:t>Engineered Features</a:t>
            </a:r>
            <a:r>
              <a:rPr lang="en-US" sz="2400" dirty="0"/>
              <a:t>: Created new features and encoded categorical variables.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867963" y="1794501"/>
            <a:ext cx="24176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Start</a:t>
            </a:r>
          </a:p>
          <a:p>
            <a:r>
              <a:rPr lang="en-US" dirty="0"/>
              <a:t>  |</a:t>
            </a:r>
          </a:p>
          <a:p>
            <a:r>
              <a:rPr lang="en-US" dirty="0"/>
              <a:t>Data Cleaning</a:t>
            </a:r>
          </a:p>
          <a:p>
            <a:r>
              <a:rPr lang="en-US" dirty="0"/>
              <a:t>  |</a:t>
            </a:r>
          </a:p>
          <a:p>
            <a:r>
              <a:rPr lang="en-US" dirty="0"/>
              <a:t>Data Transformation</a:t>
            </a:r>
          </a:p>
          <a:p>
            <a:r>
              <a:rPr lang="en-US" dirty="0"/>
              <a:t>  |</a:t>
            </a:r>
          </a:p>
          <a:p>
            <a:r>
              <a:rPr lang="en-US" dirty="0"/>
              <a:t>Data Integration</a:t>
            </a:r>
          </a:p>
          <a:p>
            <a:r>
              <a:rPr lang="en-US" dirty="0"/>
              <a:t>  |</a:t>
            </a:r>
          </a:p>
          <a:p>
            <a:r>
              <a:rPr lang="en-US" dirty="0"/>
              <a:t>Feature Engineering</a:t>
            </a:r>
          </a:p>
          <a:p>
            <a:r>
              <a:rPr lang="en-US" dirty="0"/>
              <a:t>  |</a:t>
            </a:r>
          </a:p>
          <a:p>
            <a:r>
              <a:rPr lang="en-US" dirty="0"/>
              <a:t>End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6623011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400" b="1" dirty="0"/>
              <a:t>Charts and Their Purposes</a:t>
            </a:r>
            <a:endParaRPr lang="en-US" sz="2400" dirty="0"/>
          </a:p>
          <a:p>
            <a:r>
              <a:rPr lang="en-US" sz="2400" b="1" dirty="0"/>
              <a:t>Pie Charts</a:t>
            </a:r>
            <a:r>
              <a:rPr lang="en-US" sz="2400" dirty="0"/>
              <a:t>: Visualized categorical success rates by launch site.</a:t>
            </a:r>
          </a:p>
          <a:p>
            <a:r>
              <a:rPr lang="en-US" sz="2400" b="1" dirty="0"/>
              <a:t>Scatter Plots</a:t>
            </a:r>
            <a:r>
              <a:rPr lang="en-US" sz="2400" dirty="0"/>
              <a:t>: Analyzed payload mass vs. launch success.</a:t>
            </a:r>
          </a:p>
          <a:p>
            <a:r>
              <a:rPr lang="en-US" sz="2400" b="1" dirty="0"/>
              <a:t>Histograms</a:t>
            </a:r>
            <a:r>
              <a:rPr lang="en-US" sz="2400" dirty="0"/>
              <a:t>: Examined distribution of payload masses and other variables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06575"/>
            <a:ext cx="7128850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400" b="1" dirty="0"/>
              <a:t>Charts and Their Purposes</a:t>
            </a:r>
            <a:endParaRPr lang="en-US" sz="2400" dirty="0"/>
          </a:p>
          <a:p>
            <a:r>
              <a:rPr lang="en-US" sz="2400" b="1" dirty="0"/>
              <a:t>Pie Charts</a:t>
            </a:r>
            <a:r>
              <a:rPr lang="en-US" sz="2400" dirty="0"/>
              <a:t>: Visualized categorical success rates by launch site.</a:t>
            </a:r>
          </a:p>
          <a:p>
            <a:r>
              <a:rPr lang="en-US" sz="2400" b="1" dirty="0"/>
              <a:t>Scatter Plots</a:t>
            </a:r>
            <a:r>
              <a:rPr lang="en-US" sz="2400" dirty="0"/>
              <a:t>: Analyzed payload mass vs. launch success.</a:t>
            </a:r>
          </a:p>
          <a:p>
            <a:r>
              <a:rPr lang="en-US" sz="2400" b="1" dirty="0"/>
              <a:t>Histograms</a:t>
            </a:r>
            <a:r>
              <a:rPr lang="en-US" sz="2400" dirty="0"/>
              <a:t>: Examined distribution of payload masses and other variables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400" b="1" dirty="0"/>
              <a:t>Map Objects Created and Their Purpose</a:t>
            </a:r>
            <a:endParaRPr lang="en-US" sz="2400" dirty="0"/>
          </a:p>
          <a:p>
            <a:r>
              <a:rPr lang="en-US" sz="2400" b="1" dirty="0"/>
              <a:t>Markers</a:t>
            </a:r>
            <a:r>
              <a:rPr lang="en-US" sz="2400" dirty="0"/>
              <a:t>: Indicated proximity to cities, railways, and highways.</a:t>
            </a:r>
          </a:p>
          <a:p>
            <a:r>
              <a:rPr lang="en-US" sz="2400" b="1" dirty="0"/>
              <a:t>Polylines</a:t>
            </a:r>
            <a:r>
              <a:rPr lang="en-US" sz="2400" dirty="0"/>
              <a:t>: Visualized distances between launch sites and key locations.</a:t>
            </a:r>
          </a:p>
          <a:p>
            <a:r>
              <a:rPr lang="en-US" sz="2400" b="1" dirty="0"/>
              <a:t>Circles</a:t>
            </a:r>
            <a:r>
              <a:rPr lang="en-US" sz="2400" dirty="0"/>
              <a:t>: (if used) Represented proximity zones around launch sites.</a:t>
            </a:r>
          </a:p>
          <a:p>
            <a:r>
              <a:rPr lang="en-US" sz="2400" b="1" dirty="0"/>
              <a:t>Purpose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These objects provided insights into geographic relationships and proximities.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b="1" dirty="0"/>
              <a:t>Plots/Graphs Added</a:t>
            </a:r>
            <a:endParaRPr lang="en-US" sz="2400" dirty="0"/>
          </a:p>
          <a:p>
            <a:r>
              <a:rPr lang="en-US" sz="2400" b="1" dirty="0"/>
              <a:t>Pie Chart</a:t>
            </a:r>
            <a:r>
              <a:rPr lang="en-US" sz="2400" dirty="0"/>
              <a:t>: Displayed success/failure rates by launch site.</a:t>
            </a:r>
          </a:p>
          <a:p>
            <a:r>
              <a:rPr lang="en-US" sz="2400" b="1" dirty="0"/>
              <a:t>Scatter Plot</a:t>
            </a:r>
            <a:r>
              <a:rPr lang="en-US" sz="2400" dirty="0"/>
              <a:t>: Showed correlation between payload mass and launch success.</a:t>
            </a:r>
          </a:p>
          <a:p>
            <a:r>
              <a:rPr lang="en-US" sz="2400" b="1" dirty="0"/>
              <a:t>Interactions</a:t>
            </a:r>
            <a:endParaRPr lang="en-US" sz="2400" dirty="0"/>
          </a:p>
          <a:p>
            <a:r>
              <a:rPr lang="en-US" sz="2400" b="1" dirty="0"/>
              <a:t>Dropdown Menu</a:t>
            </a:r>
            <a:r>
              <a:rPr lang="en-US" sz="2400" dirty="0"/>
              <a:t>: Allowed selection of specific launch sites.</a:t>
            </a:r>
          </a:p>
          <a:p>
            <a:r>
              <a:rPr lang="en-US" sz="2400" b="1" dirty="0"/>
              <a:t>Range Slider</a:t>
            </a:r>
            <a:r>
              <a:rPr lang="en-US" sz="2400" dirty="0"/>
              <a:t>: Enabled filtering payload mass for detailed analysis.</a:t>
            </a:r>
          </a:p>
          <a:p>
            <a:r>
              <a:rPr lang="en-US" sz="2400" b="1" dirty="0"/>
              <a:t>Purpose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These visualizations and interactions provided a comprehensive view of launch success and payload impacts.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IN" sz="2400" b="1" dirty="0"/>
              <a:t>Model Development Process</a:t>
            </a:r>
            <a:endParaRPr lang="en-IN" sz="2400" dirty="0"/>
          </a:p>
          <a:p>
            <a:r>
              <a:rPr lang="en-IN" sz="2400" b="1" dirty="0"/>
              <a:t>Built Models</a:t>
            </a:r>
            <a:r>
              <a:rPr lang="en-IN" sz="2400" dirty="0"/>
              <a:t>: Logistic Regression, SVM, Decision Tree, KNN.</a:t>
            </a:r>
          </a:p>
          <a:p>
            <a:r>
              <a:rPr lang="en-IN" sz="2400" b="1" dirty="0"/>
              <a:t>Evaluation</a:t>
            </a:r>
            <a:r>
              <a:rPr lang="en-IN" sz="2400" dirty="0"/>
              <a:t>: Used cross-validation and test accuracy.</a:t>
            </a:r>
          </a:p>
          <a:p>
            <a:r>
              <a:rPr lang="en-IN" sz="2400" b="1" dirty="0"/>
              <a:t>Improvement</a:t>
            </a:r>
            <a:r>
              <a:rPr lang="en-IN" sz="2400" dirty="0"/>
              <a:t>: Tuned </a:t>
            </a:r>
            <a:r>
              <a:rPr lang="en-IN" sz="2400" dirty="0" err="1"/>
              <a:t>hyperparameters</a:t>
            </a:r>
            <a:r>
              <a:rPr lang="en-IN" sz="2400" dirty="0"/>
              <a:t> using </a:t>
            </a:r>
            <a:r>
              <a:rPr lang="en-IN" sz="2400" dirty="0" err="1"/>
              <a:t>GridSearchCV</a:t>
            </a:r>
            <a:r>
              <a:rPr lang="en-IN" sz="2400" dirty="0"/>
              <a:t>.</a:t>
            </a:r>
          </a:p>
          <a:p>
            <a:r>
              <a:rPr lang="en-IN" sz="2400" b="1" dirty="0"/>
              <a:t>Best Model</a:t>
            </a:r>
            <a:r>
              <a:rPr lang="en-IN" sz="2400" dirty="0"/>
              <a:t>: SVM with kernel='sigmoid' and C=1 achieved highest accuracy.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439694"/>
            <a:ext cx="10444486" cy="45858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Exploratory Data Analysis (EDA) Results</a:t>
            </a:r>
            <a:endParaRPr lang="en-US" sz="2400" dirty="0"/>
          </a:p>
          <a:p>
            <a:r>
              <a:rPr lang="en-US" sz="2400" b="1" dirty="0"/>
              <a:t>Key Findings</a:t>
            </a:r>
            <a:r>
              <a:rPr lang="en-US" sz="2400" dirty="0"/>
              <a:t>: Identified that launch sites are close to railways, highways, and coastlines, with varying distances from cities. Interactive charts showed success rates and payload correlations.</a:t>
            </a:r>
          </a:p>
          <a:p>
            <a:r>
              <a:rPr lang="en-US" sz="2400" b="1" dirty="0"/>
              <a:t>Interactive Analytics Demo</a:t>
            </a:r>
            <a:endParaRPr lang="en-US" sz="2400" dirty="0"/>
          </a:p>
          <a:p>
            <a:r>
              <a:rPr lang="en-US" sz="2400" b="1" dirty="0"/>
              <a:t>Screenshots</a:t>
            </a:r>
            <a:r>
              <a:rPr lang="en-US" sz="2400" dirty="0"/>
              <a:t>: Demonstrated interactive maps with launch site proximities to cities, railways, highways, and coastlines, and dashboards illustrating launch success by site and payload vs. success correlations.</a:t>
            </a:r>
          </a:p>
          <a:p>
            <a:r>
              <a:rPr lang="en-US" sz="2400" b="1" dirty="0"/>
              <a:t>Predictive Analysis Results</a:t>
            </a:r>
            <a:endParaRPr lang="en-US" sz="2400" dirty="0"/>
          </a:p>
          <a:p>
            <a:r>
              <a:rPr lang="en-US" sz="2400" b="1" dirty="0"/>
              <a:t>Model Performance</a:t>
            </a:r>
            <a:r>
              <a:rPr lang="en-US" sz="2400" dirty="0"/>
              <a:t>: Best model, SVM with kernel='sigmoid', achieved an accuracy of 83.33% on test data.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275907"/>
            <a:ext cx="10058400" cy="78149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showing flight numbers against launch sites, indicating the number of launches per site.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11" y="2419154"/>
            <a:ext cx="10058400" cy="296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336110"/>
            <a:ext cx="10058400" cy="599016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showing the correlation between payload and launch site, analyzing payload distribution.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11" y="2183537"/>
            <a:ext cx="10058400" cy="2973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213593"/>
            <a:ext cx="3361722" cy="318572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representing success rates across different orbit types.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160" y="1738422"/>
            <a:ext cx="6893451" cy="4136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290772"/>
            <a:ext cx="10058400" cy="673444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of flight number versus orbit type to study launch patterns by orbit.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11" y="2167289"/>
            <a:ext cx="10058400" cy="312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270591"/>
            <a:ext cx="10058400" cy="79426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showing payload against orbit type, helping visualize payload capacity trends.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11" y="2064855"/>
            <a:ext cx="10058400" cy="306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06104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showing the trend of yearly launch successes, highlighting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SpaceX’s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success over time.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9851" y="1766908"/>
            <a:ext cx="5965760" cy="3579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724693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sqlSELECT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DISTINCT "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Launch_Site"FROM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SPACEXTABLE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fetch all distinct launch site names, listing available launch sites.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1558308"/>
              </p:ext>
            </p:extLst>
          </p:nvPr>
        </p:nvGraphicFramePr>
        <p:xfrm>
          <a:off x="9688622" y="2632076"/>
          <a:ext cx="1653954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3954">
                  <a:extLst>
                    <a:ext uri="{9D8B030D-6E8A-4147-A177-3AD203B41FA5}">
                      <a16:colId xmlns:a16="http://schemas.microsoft.com/office/drawing/2014/main" val="561733967"/>
                    </a:ext>
                  </a:extLst>
                </a:gridCol>
              </a:tblGrid>
              <a:tr h="360962">
                <a:tc>
                  <a:txBody>
                    <a:bodyPr/>
                    <a:lstStyle/>
                    <a:p>
                      <a:pPr algn="r" fontAlgn="ctr"/>
                      <a:r>
                        <a:rPr lang="en-IN" b="1" dirty="0" err="1">
                          <a:effectLst/>
                        </a:rPr>
                        <a:t>Launch_Site</a:t>
                      </a:r>
                      <a:endParaRPr lang="en-IN" b="1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632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CCAFS LC-40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97135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VAFB SLC-4E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30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KSC LC-39A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8626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 dirty="0">
                          <a:effectLst/>
                        </a:rPr>
                        <a:t>CCAFS SLC-40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65343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79057"/>
            <a:ext cx="9745589" cy="91757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%%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sqlSELECT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*FROM SPACEXTABLEWHERE "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" LIKE 'CCA</a:t>
            </a: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%‘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9081299"/>
              </p:ext>
            </p:extLst>
          </p:nvPr>
        </p:nvGraphicFramePr>
        <p:xfrm>
          <a:off x="1" y="1920240"/>
          <a:ext cx="12192001" cy="493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1119">
                  <a:extLst>
                    <a:ext uri="{9D8B030D-6E8A-4147-A177-3AD203B41FA5}">
                      <a16:colId xmlns:a16="http://schemas.microsoft.com/office/drawing/2014/main" val="3938461014"/>
                    </a:ext>
                  </a:extLst>
                </a:gridCol>
                <a:gridCol w="646072">
                  <a:extLst>
                    <a:ext uri="{9D8B030D-6E8A-4147-A177-3AD203B41FA5}">
                      <a16:colId xmlns:a16="http://schemas.microsoft.com/office/drawing/2014/main" val="347980874"/>
                    </a:ext>
                  </a:extLst>
                </a:gridCol>
                <a:gridCol w="958687">
                  <a:extLst>
                    <a:ext uri="{9D8B030D-6E8A-4147-A177-3AD203B41FA5}">
                      <a16:colId xmlns:a16="http://schemas.microsoft.com/office/drawing/2014/main" val="2097396847"/>
                    </a:ext>
                  </a:extLst>
                </a:gridCol>
                <a:gridCol w="979528">
                  <a:extLst>
                    <a:ext uri="{9D8B030D-6E8A-4147-A177-3AD203B41FA5}">
                      <a16:colId xmlns:a16="http://schemas.microsoft.com/office/drawing/2014/main" val="2942214885"/>
                    </a:ext>
                  </a:extLst>
                </a:gridCol>
                <a:gridCol w="3636967">
                  <a:extLst>
                    <a:ext uri="{9D8B030D-6E8A-4147-A177-3AD203B41FA5}">
                      <a16:colId xmlns:a16="http://schemas.microsoft.com/office/drawing/2014/main" val="4186351240"/>
                    </a:ext>
                  </a:extLst>
                </a:gridCol>
                <a:gridCol w="1195985">
                  <a:extLst>
                    <a:ext uri="{9D8B030D-6E8A-4147-A177-3AD203B41FA5}">
                      <a16:colId xmlns:a16="http://schemas.microsoft.com/office/drawing/2014/main" val="303641135"/>
                    </a:ext>
                  </a:extLst>
                </a:gridCol>
                <a:gridCol w="663921">
                  <a:extLst>
                    <a:ext uri="{9D8B030D-6E8A-4147-A177-3AD203B41FA5}">
                      <a16:colId xmlns:a16="http://schemas.microsoft.com/office/drawing/2014/main" val="4069744067"/>
                    </a:ext>
                  </a:extLst>
                </a:gridCol>
                <a:gridCol w="1187010">
                  <a:extLst>
                    <a:ext uri="{9D8B030D-6E8A-4147-A177-3AD203B41FA5}">
                      <a16:colId xmlns:a16="http://schemas.microsoft.com/office/drawing/2014/main" val="1548509118"/>
                    </a:ext>
                  </a:extLst>
                </a:gridCol>
                <a:gridCol w="933512">
                  <a:extLst>
                    <a:ext uri="{9D8B030D-6E8A-4147-A177-3AD203B41FA5}">
                      <a16:colId xmlns:a16="http://schemas.microsoft.com/office/drawing/2014/main" val="271918749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752869701"/>
                    </a:ext>
                  </a:extLst>
                </a:gridCol>
              </a:tblGrid>
              <a:tr h="467835">
                <a:tc>
                  <a:txBody>
                    <a:bodyPr/>
                    <a:lstStyle/>
                    <a:p>
                      <a:pPr algn="r" fontAlgn="ctr"/>
                      <a:r>
                        <a:rPr lang="en-IN" b="1" dirty="0">
                          <a:effectLst/>
                        </a:rPr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b="1">
                          <a:effectLst/>
                        </a:rPr>
                        <a:t>Time (UTC)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b="1">
                          <a:effectLst/>
                        </a:rPr>
                        <a:t>Booster_Version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b="1">
                          <a:effectLst/>
                        </a:rPr>
                        <a:t>Launch_Site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b="1" dirty="0">
                          <a:effectLst/>
                        </a:rPr>
                        <a:t>Payload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b="1">
                          <a:effectLst/>
                        </a:rPr>
                        <a:t>PAYLOAD_MASS__KG_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b="1">
                          <a:effectLst/>
                        </a:rPr>
                        <a:t>Orbit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b="1" dirty="0">
                          <a:effectLst/>
                        </a:rPr>
                        <a:t>Customer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b="1">
                          <a:effectLst/>
                        </a:rPr>
                        <a:t>Mission_Outcome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b="1">
                          <a:effectLst/>
                        </a:rPr>
                        <a:t>Landing_Outcome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4639686"/>
                  </a:ext>
                </a:extLst>
              </a:tr>
              <a:tr h="308346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2010-06-04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18:45:00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F9 v1.0 B0003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CCAFS LC-40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Dragon Spacecraft Qualification Unit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LEO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SpaceX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Success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Failure (parachute)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8876927"/>
                  </a:ext>
                </a:extLst>
              </a:tr>
              <a:tr h="372142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2010-12-08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dirty="0">
                          <a:effectLst/>
                        </a:rPr>
                        <a:t>15:43:00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F9 v1.0 B0004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CCAFS LC-40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Dragon demo flight C1, two </a:t>
                      </a:r>
                      <a:r>
                        <a:rPr lang="en-US" dirty="0" err="1">
                          <a:effectLst/>
                        </a:rPr>
                        <a:t>CubeSats</a:t>
                      </a:r>
                      <a:r>
                        <a:rPr lang="en-US" dirty="0">
                          <a:effectLst/>
                        </a:rPr>
                        <a:t>, barrel of </a:t>
                      </a:r>
                      <a:r>
                        <a:rPr lang="en-US" dirty="0" err="1">
                          <a:effectLst/>
                        </a:rPr>
                        <a:t>Brouere</a:t>
                      </a:r>
                      <a:r>
                        <a:rPr lang="en-US" dirty="0">
                          <a:effectLst/>
                        </a:rPr>
                        <a:t> cheese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LEO (ISS)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NASA (COTS) NRO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Success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dirty="0">
                          <a:effectLst/>
                        </a:rPr>
                        <a:t>Failure (parachute)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0123592"/>
                  </a:ext>
                </a:extLst>
              </a:tr>
              <a:tr h="582098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2012-05-22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7:44:00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F9 v1.0 B0005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CCAFS LC-40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Dragon demo flight C2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525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LEO (ISS)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NASA (COTS)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Success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No attempt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9454452"/>
                  </a:ext>
                </a:extLst>
              </a:tr>
              <a:tr h="231792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2012-10-08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0:35:00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F9 v1.0 B0006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CCAFS LC-40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SpaceX CRS-1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500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LEO (ISS)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NASA (CRS)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Success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No attempt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8933407"/>
                  </a:ext>
                </a:extLst>
              </a:tr>
              <a:tr h="582098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2013-03-01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15:10:00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F9 v1.0 B0007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dirty="0">
                          <a:effectLst/>
                        </a:rPr>
                        <a:t>CCAFS LC-40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SpaceX CRS-2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677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LEO (ISS)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NASA (CRS)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Success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dirty="0">
                          <a:effectLst/>
                        </a:rPr>
                        <a:t>No attempt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207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sqlSELECT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SUM("PAYLOAD_MASS__KG_") 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Total_Payload_MassFROM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SPACEXTABLEWHERE "Customer" = 'NASA (CRS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)';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IN" b="1" dirty="0" err="1" smtClean="0"/>
              <a:t>Total_Payload_Mass</a:t>
            </a:r>
            <a:r>
              <a:rPr lang="en-IN" b="1" dirty="0" smtClean="0"/>
              <a:t> = </a:t>
            </a:r>
            <a:r>
              <a:rPr lang="en-IN" dirty="0" smtClean="0"/>
              <a:t>45596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calculate the total payload mass delivered by NASA missions.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sqlSELECT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AVG("PAYLOAD_MASS__KG_") 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Avg_Payload_MassFROM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SPACEXTABLEWHERE "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" = 'F9 v1.1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';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IN" b="1" dirty="0" err="1" smtClean="0"/>
              <a:t>Avg_Payload_Mass</a:t>
            </a:r>
            <a:r>
              <a:rPr lang="en-IN" b="1" dirty="0" smtClean="0"/>
              <a:t> = </a:t>
            </a:r>
            <a:r>
              <a:rPr lang="en-IN" dirty="0" smtClean="0"/>
              <a:t>2928.4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to calculate the average payload mass for F9 v1.1 missions.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678275"/>
            <a:ext cx="10515600" cy="4748936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This report presents a detailed analysis of </a:t>
            </a:r>
            <a:r>
              <a:rPr lang="en-US" dirty="0" err="1"/>
              <a:t>SpaceX’s</a:t>
            </a:r>
            <a:r>
              <a:rPr lang="en-US" dirty="0"/>
              <a:t> launch site locations and Falcon 9 landing predictions, leveraging geospatial insights, predictive modeling, and interactive dashboards.</a:t>
            </a:r>
          </a:p>
          <a:p>
            <a:r>
              <a:rPr lang="en-US" b="1" dirty="0"/>
              <a:t>Methodologies:</a:t>
            </a:r>
            <a:endParaRPr lang="en-US" dirty="0"/>
          </a:p>
          <a:p>
            <a:r>
              <a:rPr lang="en-US" b="1" dirty="0"/>
              <a:t>Geospatial Analysis:</a:t>
            </a:r>
            <a:endParaRPr lang="en-US" dirty="0"/>
          </a:p>
          <a:p>
            <a:pPr lvl="1"/>
            <a:r>
              <a:rPr lang="en-US" b="1" dirty="0"/>
              <a:t>Goal:</a:t>
            </a:r>
            <a:r>
              <a:rPr lang="en-US" dirty="0"/>
              <a:t> Assess proximity of launch sites to railways, highways, coastlines, and cities.</a:t>
            </a:r>
          </a:p>
          <a:p>
            <a:pPr lvl="1"/>
            <a:r>
              <a:rPr lang="en-US" b="1" dirty="0"/>
              <a:t>Tools:</a:t>
            </a:r>
            <a:r>
              <a:rPr lang="en-US" dirty="0"/>
              <a:t> Used Folium for mapping and distance calculation, revealing close proximities to key infrastructure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%%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sqlSELECT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MIN("Date") 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First_Successful_LandingFROM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SPACEXTABLEWHERE "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" = 'Success (ground pad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)';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IN" b="1" dirty="0" err="1" smtClean="0"/>
              <a:t>First_Successful_Landing</a:t>
            </a:r>
            <a:r>
              <a:rPr lang="en-IN" b="1" dirty="0" smtClean="0"/>
              <a:t> = </a:t>
            </a:r>
            <a:r>
              <a:rPr lang="en-IN" dirty="0" smtClean="0"/>
              <a:t>2015-12-22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identifying the date of the first successful ground landing.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712092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%%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sqlSELECT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"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Booster_Version"FROM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SPACEXTABLEWHERE "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" = 'Success (drone ship)'AND "PAYLOAD_MASS__KG_" &gt; 4000AND "PAYLOAD_MASS__KG_" &lt; 6000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SQL query listing booster versions that successfully landed on a drone ship with payloads between 4000 and 6000 kg.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5452269"/>
              </p:ext>
            </p:extLst>
          </p:nvPr>
        </p:nvGraphicFramePr>
        <p:xfrm>
          <a:off x="8527182" y="2152174"/>
          <a:ext cx="2050644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0644">
                  <a:extLst>
                    <a:ext uri="{9D8B030D-6E8A-4147-A177-3AD203B41FA5}">
                      <a16:colId xmlns:a16="http://schemas.microsoft.com/office/drawing/2014/main" val="3698452757"/>
                    </a:ext>
                  </a:extLst>
                </a:gridCol>
              </a:tblGrid>
              <a:tr h="353337">
                <a:tc>
                  <a:txBody>
                    <a:bodyPr/>
                    <a:lstStyle/>
                    <a:p>
                      <a:pPr algn="r" fontAlgn="ctr"/>
                      <a:r>
                        <a:rPr lang="en-IN" b="1" dirty="0" err="1">
                          <a:effectLst/>
                        </a:rPr>
                        <a:t>Booster_Version</a:t>
                      </a:r>
                      <a:endParaRPr lang="en-IN" b="1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07026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F9 FT B1022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6065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F9 FT B1026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592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F9 FT B1021.2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8754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 dirty="0">
                          <a:effectLst/>
                        </a:rPr>
                        <a:t>F9 FT B1031.2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89262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2" y="1471575"/>
            <a:ext cx="4603356" cy="455399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sqlSELECT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"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", COUNT(*) 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Total_CountFROM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SPACEXTABLEGROUP BY "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“;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showing a breakdown of landing outcomes, detailing successful and failed missions.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5654378"/>
              </p:ext>
            </p:extLst>
          </p:nvPr>
        </p:nvGraphicFramePr>
        <p:xfrm>
          <a:off x="6230679" y="1536234"/>
          <a:ext cx="4369981" cy="4424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4223">
                  <a:extLst>
                    <a:ext uri="{9D8B030D-6E8A-4147-A177-3AD203B41FA5}">
                      <a16:colId xmlns:a16="http://schemas.microsoft.com/office/drawing/2014/main" val="1881279367"/>
                    </a:ext>
                  </a:extLst>
                </a:gridCol>
                <a:gridCol w="1945758">
                  <a:extLst>
                    <a:ext uri="{9D8B030D-6E8A-4147-A177-3AD203B41FA5}">
                      <a16:colId xmlns:a16="http://schemas.microsoft.com/office/drawing/2014/main" val="39550827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 b="1" dirty="0" err="1">
                          <a:effectLst/>
                        </a:rPr>
                        <a:t>Landing_Outcome</a:t>
                      </a:r>
                      <a:endParaRPr lang="en-IN" b="1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b="1" dirty="0" err="1">
                          <a:effectLst/>
                        </a:rPr>
                        <a:t>Total_Count</a:t>
                      </a:r>
                      <a:endParaRPr lang="en-IN" b="1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496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Controlled (ocean)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2373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Failure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10785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Failure (drone ship)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26968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Failure (parachute)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4387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No attempt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21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4125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No attempt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579584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Precluded (drone ship)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71932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Success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38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425562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Success (drone ship)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14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6046270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Success (ground pad)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610031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Uncontrolled (ocean)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dirty="0"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70246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6511322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sqlSELECT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"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Booster_Version"FROM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SPACEXTABLEWHERE "PAYLOAD_MASS__KG_" = (SELECT MAX("PAYLOAD_MASS__KG_") FROM SPACEXTABLE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listing boosters that carried the maximum payload.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9186066"/>
              </p:ext>
            </p:extLst>
          </p:nvPr>
        </p:nvGraphicFramePr>
        <p:xfrm>
          <a:off x="7985050" y="1430814"/>
          <a:ext cx="2174949" cy="5140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4949">
                  <a:extLst>
                    <a:ext uri="{9D8B030D-6E8A-4147-A177-3AD203B41FA5}">
                      <a16:colId xmlns:a16="http://schemas.microsoft.com/office/drawing/2014/main" val="3214640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 b="1" dirty="0" err="1">
                          <a:effectLst/>
                        </a:rPr>
                        <a:t>Booster_Version</a:t>
                      </a:r>
                      <a:endParaRPr lang="en-IN" b="1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9629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F9 B5 B1048.4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9396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F9 B5 B1049.4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9045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F9 B5 B1051.3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8215235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F9 B5 B1056.4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580973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F9 B5 B1048.5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0730878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F9 B5 B1051.4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01218473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F9 B5 B1049.5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64208503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F9 B5 B1060.2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1366337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F9 B5 B1058.3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013709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F9 B5 B1051.6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61017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F9 B5 B1060.3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834725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r" fontAlgn="ctr"/>
                      <a:r>
                        <a:rPr lang="en-IN" dirty="0">
                          <a:effectLst/>
                        </a:rPr>
                        <a:t>F9 B5 B1049.7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510658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1944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279224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%%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sqlSELECT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substr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("Date", 6, 2) AS Month, "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Booster_Version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", "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Launch_Site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", "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Landing_Outcome"FROM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SPACEXTABLEWHERE "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" = 'Failure (drone ship)'AND 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substr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("Date", 0, 5) = '2015</a:t>
            </a:r>
            <a:r>
              <a:rPr lang="en-US" sz="24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';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SQL query showing launch outcomes of failed drone ship landings in 2015.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6219585"/>
              </p:ext>
            </p:extLst>
          </p:nvPr>
        </p:nvGraphicFramePr>
        <p:xfrm>
          <a:off x="1963811" y="4765459"/>
          <a:ext cx="8128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85349302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9914897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35513486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873077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 b="1" dirty="0">
                          <a:effectLst/>
                        </a:rPr>
                        <a:t>Month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b="1" dirty="0" err="1">
                          <a:effectLst/>
                        </a:rPr>
                        <a:t>Booster_Version</a:t>
                      </a:r>
                      <a:endParaRPr lang="en-IN" b="1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b="1">
                          <a:effectLst/>
                        </a:rPr>
                        <a:t>Launch_Site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b="1">
                          <a:effectLst/>
                        </a:rPr>
                        <a:t>Landing_Outcome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2665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dirty="0">
                          <a:effectLst/>
                        </a:rPr>
                        <a:t>F9 v1.1 B1012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CCAFS LC-40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Failure (drone ship)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70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F9 v1.1 B1015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CCAFS LC-40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dirty="0">
                          <a:effectLst/>
                        </a:rPr>
                        <a:t>Failure (drone ship)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45522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42852"/>
            <a:ext cx="5850922" cy="4582721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%%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sqlSELECT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"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", COUNT(*) 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Outcome_CountFROM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SPACEXTABLEWHERE "Date" BETWEEN '2010-06-04' AND '2017-03-20'GROUP BY "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Landing_Outcome"ORDER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BY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Outcome_Count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DESC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 query ranking landing outcomes between 2010 and 2017 based on the number of occurrences.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4364901"/>
              </p:ext>
            </p:extLst>
          </p:nvPr>
        </p:nvGraphicFramePr>
        <p:xfrm>
          <a:off x="6746950" y="1622538"/>
          <a:ext cx="4538661" cy="3327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6253">
                  <a:extLst>
                    <a:ext uri="{9D8B030D-6E8A-4147-A177-3AD203B41FA5}">
                      <a16:colId xmlns:a16="http://schemas.microsoft.com/office/drawing/2014/main" val="2008640619"/>
                    </a:ext>
                  </a:extLst>
                </a:gridCol>
                <a:gridCol w="2172408">
                  <a:extLst>
                    <a:ext uri="{9D8B030D-6E8A-4147-A177-3AD203B41FA5}">
                      <a16:colId xmlns:a16="http://schemas.microsoft.com/office/drawing/2014/main" val="26012239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 b="1" dirty="0" err="1">
                          <a:effectLst/>
                        </a:rPr>
                        <a:t>Landing_Outcome</a:t>
                      </a:r>
                      <a:endParaRPr lang="en-IN" b="1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b="1">
                          <a:effectLst/>
                        </a:rPr>
                        <a:t>Outcome_Count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993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No attempt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dirty="0">
                          <a:effectLst/>
                        </a:rPr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0663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Success (drone ship)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6238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 dirty="0">
                          <a:effectLst/>
                        </a:rPr>
                        <a:t>Failure (drone ship)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174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Success (ground pad)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9505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Controlled (ocean)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64009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Uncontrolled (ocean)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352021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Failure (parachute)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8999799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r" fontAlgn="ctr"/>
                      <a:r>
                        <a:rPr lang="en-IN">
                          <a:effectLst/>
                        </a:rPr>
                        <a:t>Precluded (drone ship)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IN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15704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329113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Screenshot of a Folium map showing launch site locations and relevant markers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Proximity to equator is shown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1149" y="1575377"/>
            <a:ext cx="7493385" cy="447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2781806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Screenshot of a Folium map showing color-labeled launch outcomes.</a:t>
            </a:r>
          </a:p>
          <a:p>
            <a:pPr>
              <a:spcBef>
                <a:spcPts val="1400"/>
              </a:spcBef>
            </a:pPr>
            <a:r>
              <a:rPr lang="en-US" dirty="0" smtClean="0">
                <a:solidFill>
                  <a:schemeClr val="accent3">
                    <a:lumMod val="25000"/>
                  </a:schemeClr>
                </a:solidFill>
              </a:rPr>
              <a:t>The cape </a:t>
            </a:r>
            <a:r>
              <a:rPr lang="en-US" dirty="0" err="1" smtClean="0">
                <a:solidFill>
                  <a:schemeClr val="accent3">
                    <a:lumMod val="25000"/>
                  </a:schemeClr>
                </a:solidFill>
              </a:rPr>
              <a:t>caneveraval</a:t>
            </a:r>
            <a:r>
              <a:rPr lang="en-US" dirty="0" smtClean="0">
                <a:solidFill>
                  <a:schemeClr val="accent3">
                    <a:lumMod val="25000"/>
                  </a:schemeClr>
                </a:solidFill>
              </a:rPr>
              <a:t> has highest launch activity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1816" y="1664466"/>
            <a:ext cx="7906156" cy="4762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3118373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Screenshot of a Folium map showing proximity of a selected launch site to infrastructure.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Proximity to city , highway and railway is shown from CC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8383" y="1490431"/>
            <a:ext cx="7569589" cy="4515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678275"/>
            <a:ext cx="10515600" cy="4748936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Predictive Modeling:</a:t>
            </a:r>
            <a:endParaRPr lang="en-US" dirty="0"/>
          </a:p>
          <a:p>
            <a:pPr lvl="1"/>
            <a:r>
              <a:rPr lang="en-US" b="1" dirty="0"/>
              <a:t>Goal:</a:t>
            </a:r>
            <a:r>
              <a:rPr lang="en-US" dirty="0"/>
              <a:t> Predict Falcon 9 landing success.</a:t>
            </a:r>
          </a:p>
          <a:p>
            <a:pPr lvl="1"/>
            <a:r>
              <a:rPr lang="en-US" b="1" dirty="0"/>
              <a:t>Models Tested:</a:t>
            </a:r>
            <a:r>
              <a:rPr lang="en-US" dirty="0"/>
              <a:t> Logistic Regression, SVM, Decision Tree, K-Nearest Neighbors.</a:t>
            </a:r>
          </a:p>
          <a:p>
            <a:pPr lvl="1"/>
            <a:r>
              <a:rPr lang="en-US" b="1" dirty="0"/>
              <a:t>Best Model:</a:t>
            </a:r>
            <a:r>
              <a:rPr lang="en-US" dirty="0"/>
              <a:t> SVM with 84.8% cross-validation accuracy and 83.3% test accuracy, optimized using </a:t>
            </a:r>
            <a:r>
              <a:rPr lang="en-US" dirty="0" err="1"/>
              <a:t>GridSearchCV</a:t>
            </a:r>
            <a:r>
              <a:rPr lang="en-US" dirty="0"/>
              <a:t>.</a:t>
            </a:r>
          </a:p>
          <a:p>
            <a:r>
              <a:rPr lang="en-US" b="1" dirty="0"/>
              <a:t>Interactive Dashboard:</a:t>
            </a:r>
            <a:endParaRPr lang="en-US" dirty="0"/>
          </a:p>
          <a:p>
            <a:pPr lvl="1"/>
            <a:r>
              <a:rPr lang="en-US" b="1" dirty="0"/>
              <a:t>Goal:</a:t>
            </a:r>
            <a:r>
              <a:rPr lang="en-US" dirty="0"/>
              <a:t> Visualize </a:t>
            </a:r>
            <a:r>
              <a:rPr lang="en-US" dirty="0" err="1"/>
              <a:t>SpaceX</a:t>
            </a:r>
            <a:r>
              <a:rPr lang="en-US" dirty="0"/>
              <a:t> launch data dynamically.</a:t>
            </a:r>
          </a:p>
          <a:p>
            <a:pPr lvl="1"/>
            <a:r>
              <a:rPr lang="en-US" b="1" dirty="0"/>
              <a:t>Features:</a:t>
            </a:r>
            <a:r>
              <a:rPr lang="en-US" dirty="0"/>
              <a:t> Created with </a:t>
            </a:r>
            <a:r>
              <a:rPr lang="en-US" dirty="0" err="1"/>
              <a:t>Plotly</a:t>
            </a:r>
            <a:r>
              <a:rPr lang="en-US" dirty="0"/>
              <a:t> Dash, including filters, pie charts, and scatter plots for exploring success rates and payload correlations.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72588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04630"/>
            <a:ext cx="10515601" cy="141730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Screenshot of a dashboard visualizing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launch success data interactively.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11" y="2140961"/>
            <a:ext cx="9877425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262741"/>
            <a:ext cx="10551583" cy="89631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Screenshot of a dashboard showcasing payload vs. success correlations.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11" y="2140961"/>
            <a:ext cx="9877425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295732"/>
            <a:ext cx="10414662" cy="139604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Screenshot of a dashboard showing launch site success rates interactively.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11" y="1739323"/>
            <a:ext cx="5216120" cy="42862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6131" y="1739323"/>
            <a:ext cx="5471841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Bar chart visualizing the accuracy of different classification models, showing SVM as the best performer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581" y="1469672"/>
            <a:ext cx="4424030" cy="442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93375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Confusion matrix displaying the performance of the SVM model, along with an explanation of its success in predicting outcomes.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8467" y="1430124"/>
            <a:ext cx="6429505" cy="4253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7944761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400" b="1" dirty="0" smtClean="0"/>
              <a:t>Insights</a:t>
            </a:r>
            <a:r>
              <a:rPr lang="en-US" sz="2400" dirty="0"/>
              <a:t>: Launch sites are strategically located near infrastructure (railways, highways) and coastlines, balancing operational efficiency with safety. Visualizations and interactive tools enhanced understanding of spatial and success factors.</a:t>
            </a:r>
          </a:p>
          <a:p>
            <a:r>
              <a:rPr lang="en-US" sz="2400" b="1" dirty="0"/>
              <a:t>Predictive Modeling</a:t>
            </a:r>
            <a:r>
              <a:rPr lang="en-US" sz="2400" dirty="0"/>
              <a:t>: SVM proved to be the most effective classifier, optimizing accuracy for predicting Falcon 9 first stage landings.</a:t>
            </a:r>
          </a:p>
          <a:p>
            <a:r>
              <a:rPr lang="en-US" sz="2400" b="1" dirty="0"/>
              <a:t>Next Steps</a:t>
            </a:r>
            <a:r>
              <a:rPr lang="en-US" sz="2400" dirty="0"/>
              <a:t>: Leverage these insights for operational improvements and refine models with additional data for better predictions.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85520" y="1757680"/>
            <a:ext cx="624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hlinkClick r:id="rId4"/>
              </a:rPr>
              <a:t>Git links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 smtClean="0">
                <a:hlinkClick r:id="rId4"/>
              </a:rPr>
              <a:t>SDSuhas</a:t>
            </a:r>
            <a:r>
              <a:rPr lang="en-IN" dirty="0" smtClean="0">
                <a:hlinkClick r:id="rId4"/>
              </a:rPr>
              <a:t>/</a:t>
            </a:r>
            <a:r>
              <a:rPr lang="en-IN" dirty="0" err="1" smtClean="0">
                <a:hlinkClick r:id="rId4"/>
              </a:rPr>
              <a:t>spacex</a:t>
            </a:r>
            <a:r>
              <a:rPr lang="en-IN" dirty="0" smtClean="0">
                <a:hlinkClick r:id="rId4"/>
              </a:rPr>
              <a:t>-notebooks </a:t>
            </a:r>
            <a:r>
              <a:rPr lang="en-IN" dirty="0">
                <a:hlinkClick r:id="rId4"/>
              </a:rPr>
              <a:t>(github.com)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477456"/>
            <a:ext cx="10515600" cy="4748936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Results:</a:t>
            </a:r>
            <a:endParaRPr lang="en-US" dirty="0"/>
          </a:p>
          <a:p>
            <a:r>
              <a:rPr lang="en-US" b="1" dirty="0"/>
              <a:t>Geospatial Analysis:</a:t>
            </a:r>
            <a:r>
              <a:rPr lang="en-US" dirty="0"/>
              <a:t> Confirmed strategic placement of launch sites near critical infrastructure.</a:t>
            </a:r>
          </a:p>
          <a:p>
            <a:r>
              <a:rPr lang="en-US" b="1" dirty="0"/>
              <a:t>Predictive Modeling:</a:t>
            </a:r>
            <a:r>
              <a:rPr lang="en-US" dirty="0"/>
              <a:t> SVM emerged as the most accurate model for landing success predictions.</a:t>
            </a:r>
          </a:p>
          <a:p>
            <a:r>
              <a:rPr lang="en-US" b="1" dirty="0"/>
              <a:t>Dashboard:</a:t>
            </a:r>
            <a:r>
              <a:rPr lang="en-US" dirty="0"/>
              <a:t> Provided effective visualization and interaction with launch data, enhancing analysis capabilities.</a:t>
            </a:r>
          </a:p>
          <a:p>
            <a:r>
              <a:rPr lang="en-US" dirty="0"/>
              <a:t>This concise overview integrates key findings and methodologies, offering a snapshot of the analysis and its implications.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118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572191"/>
            <a:ext cx="10378196" cy="485502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Project Background and Context:</a:t>
            </a:r>
            <a:r>
              <a:rPr lang="en-US" sz="2400" dirty="0"/>
              <a:t> This project examines </a:t>
            </a:r>
            <a:r>
              <a:rPr lang="en-US" sz="2400" dirty="0" err="1"/>
              <a:t>SpaceX</a:t>
            </a:r>
            <a:r>
              <a:rPr lang="en-US" sz="2400" dirty="0"/>
              <a:t> launch sites and Falcon 9 landing predictions to optimize site selection and mission planning through spatial and predictive analysis.</a:t>
            </a:r>
          </a:p>
          <a:p>
            <a:r>
              <a:rPr lang="en-US" sz="2400" b="1" dirty="0"/>
              <a:t>Problems to Address:</a:t>
            </a:r>
            <a:endParaRPr lang="en-US" sz="2400" dirty="0"/>
          </a:p>
          <a:p>
            <a:r>
              <a:rPr lang="en-US" sz="2400" dirty="0"/>
              <a:t>Assess the proximity of launch sites to railways, highways, coastlines, and cities.</a:t>
            </a:r>
          </a:p>
          <a:p>
            <a:r>
              <a:rPr lang="en-US" sz="2400" dirty="0"/>
              <a:t>Identify the best model for predicting Falcon 9 landing success.</a:t>
            </a:r>
          </a:p>
          <a:p>
            <a:r>
              <a:rPr lang="en-US" sz="2400" dirty="0"/>
              <a:t>Create a dashboard for visualizing launch success and payload impacts.</a:t>
            </a:r>
          </a:p>
          <a:p>
            <a:r>
              <a:rPr lang="en-US" sz="2400" dirty="0"/>
              <a:t>The goal is to leverage data for improved launch site utilization and landing accuracy.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405710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000" dirty="0"/>
              <a:t>Gathered data from </a:t>
            </a:r>
            <a:r>
              <a:rPr lang="en-US" sz="8000" dirty="0" err="1"/>
              <a:t>SpaceX</a:t>
            </a:r>
            <a:r>
              <a:rPr lang="en-US" sz="8000" dirty="0"/>
              <a:t> launch records and related sources.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000" dirty="0"/>
              <a:t>Cleaned, wrangled, and transformed data for analysis and </a:t>
            </a:r>
            <a:r>
              <a:rPr lang="en-US" sz="8000" dirty="0" err="1" smtClean="0"/>
              <a:t>visualization.</a:t>
            </a:r>
            <a:r>
              <a:rPr lang="en-US" sz="88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Performed</a:t>
            </a: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000" dirty="0" err="1" smtClean="0"/>
              <a:t>Develope</a:t>
            </a:r>
            <a:r>
              <a:rPr lang="en-US" sz="8000" dirty="0" smtClean="0"/>
              <a:t> </a:t>
            </a:r>
            <a:r>
              <a:rPr lang="en-US" sz="8000" dirty="0"/>
              <a:t>classification models, optimized </a:t>
            </a:r>
            <a:r>
              <a:rPr lang="en-US" sz="8000" dirty="0" err="1"/>
              <a:t>hyperparameters</a:t>
            </a:r>
            <a:r>
              <a:rPr lang="en-US" sz="8000" dirty="0"/>
              <a:t>, and assessed performance using accuracy metrics.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80967"/>
            <a:ext cx="7944761" cy="5046244"/>
          </a:xfrm>
          <a:prstGeom prst="rect">
            <a:avLst/>
          </a:prstGeom>
        </p:spPr>
        <p:txBody>
          <a:bodyPr/>
          <a:lstStyle/>
          <a:p>
            <a:r>
              <a:rPr lang="en-IN" b="1" dirty="0" smtClean="0"/>
              <a:t>Source </a:t>
            </a:r>
            <a:r>
              <a:rPr lang="en-IN" b="1" dirty="0"/>
              <a:t>Identification</a:t>
            </a:r>
            <a:endParaRPr lang="en-IN" dirty="0"/>
          </a:p>
          <a:p>
            <a:pPr lvl="1"/>
            <a:r>
              <a:rPr lang="en-IN" b="1" dirty="0"/>
              <a:t>Data Sources</a:t>
            </a:r>
            <a:r>
              <a:rPr lang="en-IN" dirty="0"/>
              <a:t>: Identified relevant datasets from online repositories and internal sources.</a:t>
            </a:r>
          </a:p>
          <a:p>
            <a:r>
              <a:rPr lang="en-IN" b="1" dirty="0"/>
              <a:t>Data Acquisition</a:t>
            </a:r>
            <a:endParaRPr lang="en-IN" dirty="0"/>
          </a:p>
          <a:p>
            <a:pPr lvl="1"/>
            <a:r>
              <a:rPr lang="en-IN" b="1" dirty="0"/>
              <a:t>Download</a:t>
            </a:r>
            <a:r>
              <a:rPr lang="en-IN" dirty="0"/>
              <a:t>: Retrieved data files from specified URLs or databases.</a:t>
            </a:r>
          </a:p>
          <a:p>
            <a:pPr lvl="1"/>
            <a:r>
              <a:rPr lang="en-IN" b="1" dirty="0"/>
              <a:t>APIs</a:t>
            </a:r>
            <a:r>
              <a:rPr lang="en-IN" dirty="0"/>
              <a:t>: Used APIs for real-time data extraction when needed.</a:t>
            </a:r>
          </a:p>
          <a:p>
            <a:r>
              <a:rPr lang="en-IN" b="1" dirty="0"/>
              <a:t>Data Storage</a:t>
            </a:r>
            <a:endParaRPr lang="en-IN" dirty="0"/>
          </a:p>
          <a:p>
            <a:pPr lvl="1"/>
            <a:r>
              <a:rPr lang="en-IN" b="1" dirty="0"/>
              <a:t>Local Storage</a:t>
            </a:r>
            <a:r>
              <a:rPr lang="en-IN" dirty="0"/>
              <a:t>: Saved datasets to local directories or cloud storage.</a:t>
            </a:r>
          </a:p>
          <a:p>
            <a:pPr lvl="1"/>
            <a:r>
              <a:rPr lang="en-IN" b="1" dirty="0"/>
              <a:t>Database</a:t>
            </a:r>
            <a:r>
              <a:rPr lang="en-IN" dirty="0"/>
              <a:t>: Imported data into relational databases for structured access</a:t>
            </a:r>
            <a:r>
              <a:rPr lang="en-IN" dirty="0" smtClean="0"/>
              <a:t>.</a:t>
            </a:r>
          </a:p>
          <a:p>
            <a:pPr marL="457200" lvl="1" indent="0">
              <a:buNone/>
            </a:pPr>
            <a:endParaRPr lang="en-IN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714772" y="1709976"/>
            <a:ext cx="334510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Start</a:t>
            </a:r>
          </a:p>
          <a:p>
            <a:r>
              <a:rPr lang="en-IN" dirty="0"/>
              <a:t>  |</a:t>
            </a:r>
          </a:p>
          <a:p>
            <a:r>
              <a:rPr lang="en-IN" dirty="0"/>
              <a:t>Identify Data Sources</a:t>
            </a:r>
          </a:p>
          <a:p>
            <a:r>
              <a:rPr lang="en-IN" dirty="0"/>
              <a:t>  |</a:t>
            </a:r>
          </a:p>
          <a:p>
            <a:r>
              <a:rPr lang="en-IN" dirty="0"/>
              <a:t>  V</a:t>
            </a:r>
          </a:p>
          <a:p>
            <a:r>
              <a:rPr lang="en-IN" dirty="0"/>
              <a:t>Retrieve Data (Download, APIs)</a:t>
            </a:r>
          </a:p>
          <a:p>
            <a:r>
              <a:rPr lang="en-IN" dirty="0"/>
              <a:t>  |</a:t>
            </a:r>
          </a:p>
          <a:p>
            <a:r>
              <a:rPr lang="en-IN" dirty="0"/>
              <a:t>  V</a:t>
            </a:r>
          </a:p>
          <a:p>
            <a:r>
              <a:rPr lang="en-IN" dirty="0"/>
              <a:t>Store Data (Local, Database)</a:t>
            </a:r>
          </a:p>
          <a:p>
            <a:r>
              <a:rPr lang="en-IN" dirty="0"/>
              <a:t>  |</a:t>
            </a:r>
          </a:p>
          <a:p>
            <a:r>
              <a:rPr lang="en-IN" dirty="0"/>
              <a:t>  V</a:t>
            </a:r>
          </a:p>
          <a:p>
            <a:r>
              <a:rPr lang="en-IN" dirty="0"/>
              <a:t>End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microsoft.com/office/infopath/2007/PartnerControls"/>
    <ds:schemaRef ds:uri="http://purl.org/dc/terms/"/>
    <ds:schemaRef ds:uri="http://schemas.microsoft.com/office/2006/metadata/properties"/>
    <ds:schemaRef ds:uri="http://schemas.microsoft.com/office/2006/documentManagement/types"/>
    <ds:schemaRef ds:uri="155be751-a274-42e8-93fb-f39d3b9bccc8"/>
    <ds:schemaRef ds:uri="http://schemas.openxmlformats.org/package/2006/metadata/core-properties"/>
    <ds:schemaRef ds:uri="http://purl.org/dc/elements/1.1/"/>
    <ds:schemaRef ds:uri="f80a141d-92ca-4d3d-9308-f7e7b1d44ce8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2390</TotalTime>
  <Words>2269</Words>
  <Application>Microsoft Office PowerPoint</Application>
  <PresentationFormat>Widescreen</PresentationFormat>
  <Paragraphs>422</Paragraphs>
  <Slides>49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8" baseType="lpstr">
      <vt:lpstr>Abadi</vt:lpstr>
      <vt:lpstr>Arial</vt:lpstr>
      <vt:lpstr>Arial Unicode MS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Suhas SD</cp:lastModifiedBy>
  <cp:revision>216</cp:revision>
  <dcterms:created xsi:type="dcterms:W3CDTF">2021-04-29T18:58:34Z</dcterms:created>
  <dcterms:modified xsi:type="dcterms:W3CDTF">2024-09-09T19:39:45Z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